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3FB44-0953-463A-AF2F-95CA1428CE4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8EDD3-BC32-4DA0-9CAC-FEFB1FC7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9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838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945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Enabling your practice to improve without disrupting patient care</a:t>
            </a:r>
          </a:p>
          <a:p>
            <a:r>
              <a:rPr lang="en-US" dirty="0"/>
              <a:t>-  Skills to be a learning organization</a:t>
            </a:r>
          </a:p>
          <a:p>
            <a:r>
              <a:rPr lang="en-US" dirty="0"/>
              <a:t>-  Engaging all practice staff to “ see problems and solve problems”</a:t>
            </a:r>
          </a:p>
          <a:p>
            <a:r>
              <a:rPr lang="en-US" dirty="0"/>
              <a:t>-  Same approach can improve patient safety, quality, patient experience, efficiency</a:t>
            </a:r>
          </a:p>
          <a:p>
            <a:r>
              <a:rPr lang="en-US" dirty="0"/>
              <a:t>-  Makes work more manageable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176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18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54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859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6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3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88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72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4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811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09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96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634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910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60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324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29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03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02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26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29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0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2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0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831975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dirty="0"/>
              <a:t>Welcome to the Mount Auburn Practice Improvement Program Community Learning Session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/>
          <a:lstStyle/>
          <a:p>
            <a:r>
              <a:rPr lang="en-US" altLang="en-US" dirty="0"/>
              <a:t>Please be sure to sign in!</a:t>
            </a:r>
          </a:p>
        </p:txBody>
      </p:sp>
    </p:spTree>
    <p:extLst>
      <p:ext uri="{BB962C8B-B14F-4D97-AF65-F5344CB8AC3E}">
        <p14:creationId xmlns:p14="http://schemas.microsoft.com/office/powerpoint/2010/main" val="1302305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" y="2602208"/>
            <a:ext cx="8610600" cy="1387115"/>
          </a:xfrm>
          <a:ln w="12700">
            <a:solidFill>
              <a:srgbClr val="FF0000"/>
            </a:solidFill>
          </a:ln>
        </p:spPr>
        <p:txBody>
          <a:bodyPr/>
          <a:lstStyle/>
          <a:p>
            <a:r>
              <a:rPr lang="en-US" sz="2800" b="1" dirty="0"/>
              <a:t>Celebrating Results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i="1" dirty="0"/>
              <a:t>and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Sustaining/Hardwiring </a:t>
            </a:r>
            <a:r>
              <a:rPr lang="en-US" sz="2800" b="1" dirty="0" smtClean="0"/>
              <a:t>Improvement</a:t>
            </a:r>
            <a:endParaRPr lang="en-US" alt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800100" y="5334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kern="0" dirty="0">
                <a:solidFill>
                  <a:srgbClr val="000000"/>
                </a:solidFill>
              </a:rPr>
              <a:t>Mount Auburn Practice Improvement Program (MA-PIP)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</a:rPr>
              <a:t>Community Learning Session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kern="0" dirty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087987" y="4101806"/>
            <a:ext cx="5044225" cy="1018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sz="1400" i="1" kern="0" dirty="0" smtClean="0">
                <a:solidFill>
                  <a:srgbClr val="000000"/>
                </a:solidFill>
              </a:rPr>
              <a:t/>
            </a:r>
            <a:br>
              <a:rPr lang="en-US" sz="1400" i="1" kern="0" dirty="0" smtClean="0">
                <a:solidFill>
                  <a:srgbClr val="000000"/>
                </a:solidFill>
              </a:rPr>
            </a:br>
            <a:r>
              <a:rPr lang="en-US" altLang="en-US" sz="2400" dirty="0">
                <a:solidFill>
                  <a:srgbClr val="000000"/>
                </a:solidFill>
              </a:rPr>
              <a:t>December 2, 2016</a:t>
            </a:r>
          </a:p>
          <a:p>
            <a:pPr>
              <a:buClr>
                <a:srgbClr val="FF0000"/>
              </a:buClr>
            </a:pPr>
            <a:endParaRPr lang="en-US" altLang="en-US" sz="14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6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Mount Auburn </a:t>
            </a:r>
            <a:br>
              <a:rPr lang="en-US" sz="3600" dirty="0" smtClean="0"/>
            </a:br>
            <a:r>
              <a:rPr lang="en-US" sz="3600" dirty="0" smtClean="0"/>
              <a:t>Practice Improvement Program (MA-PIP</a:t>
            </a:r>
            <a:r>
              <a:rPr lang="en-US" sz="36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96" y="1991710"/>
            <a:ext cx="8639503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Improving patient safety in office practice/ambulatory care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Enabling your practice to improve your work, while you do     your work</a:t>
            </a:r>
          </a:p>
          <a:p>
            <a:r>
              <a:rPr lang="en-US" sz="2400" dirty="0"/>
              <a:t>Build infrastructure, integrate with current ambulatory patient safety program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Build on a proven model – federally-funded PROMISES program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Priority of Massachusetts Health Care Workforce Transformation Fund – Commonwealth Corporation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0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0000"/>
                </a:solidFill>
              </a:rPr>
              <a:t>What drives good or bad outcomes for patients</a:t>
            </a:r>
            <a:r>
              <a:rPr lang="en-US" sz="3200" dirty="0" smtClean="0">
                <a:solidFill>
                  <a:srgbClr val="000000"/>
                </a:solidFill>
              </a:rPr>
              <a:t>?</a:t>
            </a:r>
            <a:endParaRPr lang="en-US" dirty="0"/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949817" y="2206882"/>
            <a:ext cx="4092262" cy="1477328"/>
          </a:xfrm>
          <a:prstGeom prst="rect">
            <a:avLst/>
          </a:prstGeom>
          <a:noFill/>
          <a:ln w="57150">
            <a:solidFill>
              <a:schemeClr val="accent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</a:rPr>
              <a:t>Daily work – everyday operations</a:t>
            </a:r>
            <a:r>
              <a:rPr lang="en-US" sz="1800" dirty="0">
                <a:solidFill>
                  <a:srgbClr val="000000"/>
                </a:solidFill>
              </a:rPr>
              <a:t>: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solidFill>
                  <a:srgbClr val="000000"/>
                </a:solidFill>
              </a:rPr>
              <a:t>1. System Design    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solidFill>
                  <a:srgbClr val="000000"/>
                </a:solidFill>
              </a:rPr>
              <a:t>     - are work processes well designed?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solidFill>
                  <a:srgbClr val="000000"/>
                </a:solidFill>
              </a:rPr>
              <a:t>     - are defined work processes followed?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solidFill>
                  <a:srgbClr val="000000"/>
                </a:solidFill>
              </a:rPr>
              <a:t>2. Culture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49817" y="3891215"/>
            <a:ext cx="4092262" cy="1477328"/>
          </a:xfrm>
          <a:prstGeom prst="rect">
            <a:avLst/>
          </a:prstGeom>
          <a:noFill/>
          <a:ln w="57150">
            <a:solidFill>
              <a:schemeClr val="accent1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anose="05000000000000000000" pitchFamily="2" charset="2"/>
              <a:buChar char="§"/>
              <a:defRPr sz="2100">
                <a:solidFill>
                  <a:schemeClr val="tx1"/>
                </a:solidFill>
                <a:latin typeface="+mn-lt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18859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 pitchFamily="2" charset="2"/>
              <a:buChar char="¡"/>
              <a:defRPr sz="1500">
                <a:solidFill>
                  <a:schemeClr val="tx1"/>
                </a:solidFill>
                <a:latin typeface="+mn-lt"/>
              </a:defRPr>
            </a:lvl6pPr>
            <a:lvl7pPr marL="22288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 pitchFamily="2" charset="2"/>
              <a:buChar char="¡"/>
              <a:defRPr sz="1500">
                <a:solidFill>
                  <a:schemeClr val="tx1"/>
                </a:solidFill>
                <a:latin typeface="+mn-lt"/>
              </a:defRPr>
            </a:lvl7pPr>
            <a:lvl8pPr marL="25717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 pitchFamily="2" charset="2"/>
              <a:buChar char="¡"/>
              <a:defRPr sz="1500">
                <a:solidFill>
                  <a:schemeClr val="tx1"/>
                </a:solidFill>
                <a:latin typeface="+mn-lt"/>
              </a:defRPr>
            </a:lvl8pPr>
            <a:lvl9pPr marL="29146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0000"/>
              <a:buFont typeface="Monotype Sorts" pitchFamily="2" charset="2"/>
              <a:buChar char="¡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0" hangingPunct="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800" b="1" dirty="0" smtClean="0">
                <a:solidFill>
                  <a:srgbClr val="000000"/>
                </a:solidFill>
              </a:rPr>
              <a:t>Improving daily work:</a:t>
            </a:r>
          </a:p>
          <a:p>
            <a:pPr marL="0" indent="0" eaLnBrk="0" hangingPunct="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800" dirty="0" smtClean="0">
                <a:solidFill>
                  <a:srgbClr val="000000"/>
                </a:solidFill>
              </a:rPr>
              <a:t>1. Culture including commitment to safety</a:t>
            </a:r>
          </a:p>
          <a:p>
            <a:pPr marL="0" indent="0" eaLnBrk="0" hangingPunct="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800" dirty="0" smtClean="0">
                <a:solidFill>
                  <a:srgbClr val="000000"/>
                </a:solidFill>
              </a:rPr>
              <a:t>        and continual learning</a:t>
            </a:r>
          </a:p>
          <a:p>
            <a:pPr marL="0" indent="0" eaLnBrk="0" hangingPunct="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800" dirty="0" smtClean="0">
                <a:solidFill>
                  <a:srgbClr val="000000"/>
                </a:solidFill>
              </a:rPr>
              <a:t>2.  “See problems” </a:t>
            </a:r>
          </a:p>
          <a:p>
            <a:pPr marL="0" indent="0" eaLnBrk="0" hangingPunct="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800" dirty="0" smtClean="0">
                <a:solidFill>
                  <a:srgbClr val="000000"/>
                </a:solidFill>
              </a:rPr>
              <a:t>3.  “Solve problems” 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5181600" y="2763809"/>
            <a:ext cx="837612" cy="36347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8733" y="2622380"/>
            <a:ext cx="1200150" cy="646331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Patient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Outcomes</a:t>
            </a:r>
          </a:p>
        </p:txBody>
      </p:sp>
      <p:sp>
        <p:nvSpPr>
          <p:cNvPr id="9" name="Curved Left Arrow 8"/>
          <p:cNvSpPr/>
          <p:nvPr/>
        </p:nvSpPr>
        <p:spPr bwMode="auto">
          <a:xfrm>
            <a:off x="5178617" y="3127283"/>
            <a:ext cx="372905" cy="118714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0800000" lon="0" rev="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ight Brace 9"/>
          <p:cNvSpPr/>
          <p:nvPr/>
        </p:nvSpPr>
        <p:spPr bwMode="auto">
          <a:xfrm>
            <a:off x="5178617" y="4501966"/>
            <a:ext cx="230886" cy="685800"/>
          </a:xfrm>
          <a:prstGeom prst="rightBrac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28124" y="4525745"/>
            <a:ext cx="982175" cy="64633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Engage           Patients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38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What have we done </a:t>
            </a: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during this </a:t>
            </a:r>
            <a:r>
              <a:rPr lang="en-US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project?</a:t>
            </a:r>
            <a:endParaRPr lang="en-US" sz="3200" dirty="0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idx="1"/>
          </p:nvPr>
        </p:nvSpPr>
        <p:spPr bwMode="auto">
          <a:xfrm>
            <a:off x="685800" y="1981200"/>
            <a:ext cx="7772400" cy="351807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mar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8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Trained our coaches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98 coaching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calls –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78 group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20 individual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13 online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ambulatory patient safety learning modules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8 face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to face training sessions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Coached our practice managers and improvement teams</a:t>
            </a:r>
          </a:p>
          <a:p>
            <a:pPr marL="642938" lvl="1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7 Face to face practice manager training sessions</a:t>
            </a:r>
          </a:p>
          <a:p>
            <a:pPr marL="642938" lvl="1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mtClean="0">
                <a:ea typeface="Calibri" panose="020F0502020204030204" pitchFamily="34" charset="0"/>
                <a:cs typeface="Times New Roman" panose="02020603050405020304" pitchFamily="18" charset="0"/>
              </a:rPr>
              <a:t>Coaches supporting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participating practices</a:t>
            </a:r>
          </a:p>
          <a:p>
            <a:pPr marL="642938" lvl="1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online ambulatory patient safety learning modules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0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What have we done during this project?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667" y="1981200"/>
            <a:ext cx="8363756" cy="3867150"/>
          </a:xfrm>
        </p:spPr>
        <p:txBody>
          <a:bodyPr/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Shared learning – </a:t>
            </a: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7 Community Learning </a:t>
            </a:r>
            <a:r>
              <a:rPr 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Sessions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practices at various stages of improvement work including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improving communication about need for colon cancer screening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improving the effectiveness of scheduling appointments with GI Specialist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improving the percent of diabetic patients who complete annual eye exams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improving communication with patients by using a patient agenda form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improving the rate of return of specialty tests and communication of results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improving the improving the rate of return of FOBT test </a:t>
            </a:r>
            <a:r>
              <a:rPr lang="en-US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kits</a:t>
            </a:r>
          </a:p>
          <a:p>
            <a:pPr marL="34290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ools </a:t>
            </a: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and resources to support improvement work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96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Describe how to begin and implement a successful practice improvement project, including patient engagement in the project.</a:t>
            </a:r>
          </a:p>
          <a:p>
            <a:pPr lvl="0"/>
            <a:r>
              <a:rPr lang="en-US" dirty="0"/>
              <a:t>Identify and employ strategies to sustain improvements over time, including through staff turnover and organizational changes/initiatives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9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 </a:t>
            </a: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3276600"/>
          </a:xfrm>
        </p:spPr>
        <p:txBody>
          <a:bodyPr/>
          <a:lstStyle/>
          <a:p>
            <a:pPr marL="400050" lvl="1" indent="0">
              <a:buNone/>
            </a:pPr>
            <a:r>
              <a:rPr lang="en-US" altLang="en-US" dirty="0">
                <a:solidFill>
                  <a:srgbClr val="333333"/>
                </a:solidFill>
              </a:rPr>
              <a:t>Mount Auburn Hospital is accredited by The Massachusetts Medical Society (MMS) to provide </a:t>
            </a:r>
            <a:r>
              <a:rPr lang="en-US" altLang="en-US" i="1" dirty="0">
                <a:solidFill>
                  <a:srgbClr val="333333"/>
                </a:solidFill>
              </a:rPr>
              <a:t>AMA PRA Category 1 CME Credits™ </a:t>
            </a:r>
            <a:r>
              <a:rPr lang="en-US" altLang="en-US" dirty="0">
                <a:solidFill>
                  <a:srgbClr val="333333"/>
                </a:solidFill>
              </a:rPr>
              <a:t>to hospital activities developed to enhance and improve the practice of medicine. We endorse the ACCME Standards for Commercial Support</a:t>
            </a:r>
            <a:r>
              <a:rPr lang="en-US" altLang="en-US" baseline="30000" dirty="0">
                <a:solidFill>
                  <a:srgbClr val="333333"/>
                </a:solidFill>
              </a:rPr>
              <a:t>™</a:t>
            </a:r>
            <a:r>
              <a:rPr lang="en-US" altLang="en-US" b="1" dirty="0">
                <a:solidFill>
                  <a:srgbClr val="333333"/>
                </a:solidFill>
              </a:rPr>
              <a:t> </a:t>
            </a:r>
            <a:r>
              <a:rPr lang="en-US" altLang="en-US" dirty="0">
                <a:solidFill>
                  <a:srgbClr val="333333"/>
                </a:solidFill>
              </a:rPr>
              <a:t>and hereby state that none of the individuals in a position to control the content of this CME activity have any relevant financial relationships to disclose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24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Practice Presentations </a:t>
            </a:r>
          </a:p>
          <a:p>
            <a:endParaRPr lang="en-US" dirty="0"/>
          </a:p>
          <a:p>
            <a:r>
              <a:rPr lang="en-US" i="1" dirty="0" smtClean="0"/>
              <a:t>Sustaining the Improvement  </a:t>
            </a:r>
            <a:r>
              <a:rPr lang="en-US" dirty="0" smtClean="0"/>
              <a:t>- Presentation &amp; Discussion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Jennifer Lenoci-Edwards, RN, MPH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Director, Patient Safety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Institute for Healthcare Improvement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00000"/>
                </a:solidFill>
              </a:rPr>
              <a:t>1</a:t>
            </a:r>
          </a:p>
          <a:p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78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On-screen Show (4:3)</PresentationFormat>
  <Paragraphs>76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1_Coalition-MAH powerpoint template</vt:lpstr>
      <vt:lpstr>Coalition-MAH powerpoint template</vt:lpstr>
      <vt:lpstr>Welcome to the Mount Auburn Practice Improvement Program Community Learning Session</vt:lpstr>
      <vt:lpstr>Celebrating Results and Sustaining/Hardwiring Improvement</vt:lpstr>
      <vt:lpstr>Mount Auburn  Practice Improvement Program (MA-PIP)</vt:lpstr>
      <vt:lpstr>What drives good or bad outcomes for patients?</vt:lpstr>
      <vt:lpstr>What have we done during this project?</vt:lpstr>
      <vt:lpstr>What have we done during this project?</vt:lpstr>
      <vt:lpstr>Learning Objectives</vt:lpstr>
      <vt:lpstr>Disclosure Statement</vt:lpstr>
      <vt:lpstr>Today’s Session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Mount Auburn Practice Improvement Program Community Learning Session</dc:title>
  <dc:creator>Emily Biocchi</dc:creator>
  <cp:lastModifiedBy>Emily Biocchi</cp:lastModifiedBy>
  <cp:revision>1</cp:revision>
  <dcterms:created xsi:type="dcterms:W3CDTF">2016-12-05T20:31:36Z</dcterms:created>
  <dcterms:modified xsi:type="dcterms:W3CDTF">2016-12-05T20:31:46Z</dcterms:modified>
</cp:coreProperties>
</file>